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28"/>
  </p:notesMasterIdLst>
  <p:sldIdLst>
    <p:sldId id="256" r:id="rId2"/>
    <p:sldId id="272" r:id="rId3"/>
    <p:sldId id="271" r:id="rId4"/>
    <p:sldId id="273" r:id="rId5"/>
    <p:sldId id="274" r:id="rId6"/>
    <p:sldId id="280" r:id="rId7"/>
    <p:sldId id="275" r:id="rId8"/>
    <p:sldId id="281" r:id="rId9"/>
    <p:sldId id="276" r:id="rId10"/>
    <p:sldId id="277" r:id="rId11"/>
    <p:sldId id="278" r:id="rId12"/>
    <p:sldId id="257" r:id="rId13"/>
    <p:sldId id="258" r:id="rId14"/>
    <p:sldId id="259" r:id="rId15"/>
    <p:sldId id="260" r:id="rId16"/>
    <p:sldId id="261" r:id="rId17"/>
    <p:sldId id="262" r:id="rId18"/>
    <p:sldId id="263" r:id="rId19"/>
    <p:sldId id="264" r:id="rId20"/>
    <p:sldId id="265" r:id="rId21"/>
    <p:sldId id="267" r:id="rId22"/>
    <p:sldId id="266" r:id="rId23"/>
    <p:sldId id="268" r:id="rId24"/>
    <p:sldId id="269" r:id="rId25"/>
    <p:sldId id="270"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0"/>
  </p:normalViewPr>
  <p:slideViewPr>
    <p:cSldViewPr snapToGrid="0" snapToObjects="1">
      <p:cViewPr varScale="1">
        <p:scale>
          <a:sx n="92" d="100"/>
          <a:sy n="92"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31BBB-FF7D-4946-9F4B-2C31360CDD60}"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54DB2-6A79-994B-85EE-185363810D7D}" type="slidenum">
              <a:rPr lang="en-US" smtClean="0"/>
              <a:t>‹#›</a:t>
            </a:fld>
            <a:endParaRPr lang="en-US"/>
          </a:p>
        </p:txBody>
      </p:sp>
    </p:spTree>
    <p:extLst>
      <p:ext uri="{BB962C8B-B14F-4D97-AF65-F5344CB8AC3E}">
        <p14:creationId xmlns:p14="http://schemas.microsoft.com/office/powerpoint/2010/main" val="278230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with text mining</a:t>
            </a:r>
          </a:p>
        </p:txBody>
      </p:sp>
      <p:sp>
        <p:nvSpPr>
          <p:cNvPr id="4" name="Slide Number Placeholder 3"/>
          <p:cNvSpPr>
            <a:spLocks noGrp="1"/>
          </p:cNvSpPr>
          <p:nvPr>
            <p:ph type="sldNum" sz="quarter" idx="5"/>
          </p:nvPr>
        </p:nvSpPr>
        <p:spPr/>
        <p:txBody>
          <a:bodyPr/>
          <a:lstStyle/>
          <a:p>
            <a:fld id="{6DD54DB2-6A79-994B-85EE-185363810D7D}" type="slidenum">
              <a:rPr lang="en-US" smtClean="0"/>
              <a:t>2</a:t>
            </a:fld>
            <a:endParaRPr lang="en-US"/>
          </a:p>
        </p:txBody>
      </p:sp>
    </p:spTree>
    <p:extLst>
      <p:ext uri="{BB962C8B-B14F-4D97-AF65-F5344CB8AC3E}">
        <p14:creationId xmlns:p14="http://schemas.microsoft.com/office/powerpoint/2010/main" val="121740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can apply this to any word we want: “kayak”, “canoe”, “</a:t>
            </a:r>
            <a:r>
              <a:rPr lang="en-US" dirty="0" err="1"/>
              <a:t>pfd</a:t>
            </a:r>
            <a:r>
              <a:rPr lang="en-US" dirty="0"/>
              <a:t>”, ”kill switch”</a:t>
            </a:r>
          </a:p>
        </p:txBody>
      </p:sp>
      <p:sp>
        <p:nvSpPr>
          <p:cNvPr id="4" name="Slide Number Placeholder 3"/>
          <p:cNvSpPr>
            <a:spLocks noGrp="1"/>
          </p:cNvSpPr>
          <p:nvPr>
            <p:ph type="sldNum" sz="quarter" idx="5"/>
          </p:nvPr>
        </p:nvSpPr>
        <p:spPr/>
        <p:txBody>
          <a:bodyPr/>
          <a:lstStyle/>
          <a:p>
            <a:fld id="{6DD54DB2-6A79-994B-85EE-185363810D7D}" type="slidenum">
              <a:rPr lang="en-US" smtClean="0"/>
              <a:t>5</a:t>
            </a:fld>
            <a:endParaRPr lang="en-US"/>
          </a:p>
        </p:txBody>
      </p:sp>
    </p:spTree>
    <p:extLst>
      <p:ext uri="{BB962C8B-B14F-4D97-AF65-F5344CB8AC3E}">
        <p14:creationId xmlns:p14="http://schemas.microsoft.com/office/powerpoint/2010/main" val="253092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saw the word, ‘unconscious’ at a 30% correlation. Implies that if you have the word ‘aground’ in 100 different reports, it will be in almost 40 of them. </a:t>
            </a:r>
          </a:p>
        </p:txBody>
      </p:sp>
      <p:sp>
        <p:nvSpPr>
          <p:cNvPr id="4" name="Slide Number Placeholder 3"/>
          <p:cNvSpPr>
            <a:spLocks noGrp="1"/>
          </p:cNvSpPr>
          <p:nvPr>
            <p:ph type="sldNum" sz="quarter" idx="5"/>
          </p:nvPr>
        </p:nvSpPr>
        <p:spPr/>
        <p:txBody>
          <a:bodyPr/>
          <a:lstStyle/>
          <a:p>
            <a:fld id="{6DD54DB2-6A79-994B-85EE-185363810D7D}" type="slidenum">
              <a:rPr lang="en-US" smtClean="0"/>
              <a:t>7</a:t>
            </a:fld>
            <a:endParaRPr lang="en-US"/>
          </a:p>
        </p:txBody>
      </p:sp>
    </p:spTree>
    <p:extLst>
      <p:ext uri="{BB962C8B-B14F-4D97-AF65-F5344CB8AC3E}">
        <p14:creationId xmlns:p14="http://schemas.microsoft.com/office/powerpoint/2010/main" val="384555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with text mining</a:t>
            </a:r>
          </a:p>
        </p:txBody>
      </p:sp>
      <p:sp>
        <p:nvSpPr>
          <p:cNvPr id="4" name="Slide Number Placeholder 3"/>
          <p:cNvSpPr>
            <a:spLocks noGrp="1"/>
          </p:cNvSpPr>
          <p:nvPr>
            <p:ph type="sldNum" sz="quarter" idx="5"/>
          </p:nvPr>
        </p:nvSpPr>
        <p:spPr/>
        <p:txBody>
          <a:bodyPr/>
          <a:lstStyle/>
          <a:p>
            <a:fld id="{6DD54DB2-6A79-994B-85EE-185363810D7D}" type="slidenum">
              <a:rPr lang="en-US" smtClean="0"/>
              <a:t>11</a:t>
            </a:fld>
            <a:endParaRPr lang="en-US"/>
          </a:p>
        </p:txBody>
      </p:sp>
    </p:spTree>
    <p:extLst>
      <p:ext uri="{BB962C8B-B14F-4D97-AF65-F5344CB8AC3E}">
        <p14:creationId xmlns:p14="http://schemas.microsoft.com/office/powerpoint/2010/main" val="261690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number of deaths as second label key</a:t>
            </a:r>
          </a:p>
        </p:txBody>
      </p:sp>
      <p:sp>
        <p:nvSpPr>
          <p:cNvPr id="4" name="Slide Number Placeholder 3"/>
          <p:cNvSpPr>
            <a:spLocks noGrp="1"/>
          </p:cNvSpPr>
          <p:nvPr>
            <p:ph type="sldNum" sz="quarter" idx="5"/>
          </p:nvPr>
        </p:nvSpPr>
        <p:spPr/>
        <p:txBody>
          <a:bodyPr/>
          <a:lstStyle/>
          <a:p>
            <a:fld id="{6DD54DB2-6A79-994B-85EE-185363810D7D}" type="slidenum">
              <a:rPr lang="en-US" smtClean="0"/>
              <a:t>17</a:t>
            </a:fld>
            <a:endParaRPr lang="en-US"/>
          </a:p>
        </p:txBody>
      </p:sp>
    </p:spTree>
    <p:extLst>
      <p:ext uri="{BB962C8B-B14F-4D97-AF65-F5344CB8AC3E}">
        <p14:creationId xmlns:p14="http://schemas.microsoft.com/office/powerpoint/2010/main" val="36262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thing applies for education…</a:t>
            </a:r>
          </a:p>
        </p:txBody>
      </p:sp>
      <p:sp>
        <p:nvSpPr>
          <p:cNvPr id="4" name="Slide Number Placeholder 3"/>
          <p:cNvSpPr>
            <a:spLocks noGrp="1"/>
          </p:cNvSpPr>
          <p:nvPr>
            <p:ph type="sldNum" sz="quarter" idx="5"/>
          </p:nvPr>
        </p:nvSpPr>
        <p:spPr/>
        <p:txBody>
          <a:bodyPr/>
          <a:lstStyle/>
          <a:p>
            <a:fld id="{6DD54DB2-6A79-994B-85EE-185363810D7D}" type="slidenum">
              <a:rPr lang="en-US" smtClean="0"/>
              <a:t>21</a:t>
            </a:fld>
            <a:endParaRPr lang="en-US"/>
          </a:p>
        </p:txBody>
      </p:sp>
    </p:spTree>
    <p:extLst>
      <p:ext uri="{BB962C8B-B14F-4D97-AF65-F5344CB8AC3E}">
        <p14:creationId xmlns:p14="http://schemas.microsoft.com/office/powerpoint/2010/main" val="188551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something we would want to share with the state of Michigan (or any other state in which this data is lacking). </a:t>
            </a:r>
          </a:p>
          <a:p>
            <a:r>
              <a:rPr lang="en-US" dirty="0"/>
              <a:t>Sometimes, awareness alone will encourage people to try harder. If they don’t realize they aren’t collecting something, why would they ever try?</a:t>
            </a:r>
          </a:p>
        </p:txBody>
      </p:sp>
      <p:sp>
        <p:nvSpPr>
          <p:cNvPr id="4" name="Slide Number Placeholder 3"/>
          <p:cNvSpPr>
            <a:spLocks noGrp="1"/>
          </p:cNvSpPr>
          <p:nvPr>
            <p:ph type="sldNum" sz="quarter" idx="5"/>
          </p:nvPr>
        </p:nvSpPr>
        <p:spPr/>
        <p:txBody>
          <a:bodyPr/>
          <a:lstStyle/>
          <a:p>
            <a:fld id="{6DD54DB2-6A79-994B-85EE-185363810D7D}" type="slidenum">
              <a:rPr lang="en-US" smtClean="0"/>
              <a:t>22</a:t>
            </a:fld>
            <a:endParaRPr lang="en-US"/>
          </a:p>
        </p:txBody>
      </p:sp>
    </p:spTree>
    <p:extLst>
      <p:ext uri="{BB962C8B-B14F-4D97-AF65-F5344CB8AC3E}">
        <p14:creationId xmlns:p14="http://schemas.microsoft.com/office/powerpoint/2010/main" val="4012411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9299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711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170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12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6081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2532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9643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908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474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553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343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764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637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3517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537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1709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197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27398433"/>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20" r:id="rId4"/>
    <p:sldLayoutId id="2147483721" r:id="rId5"/>
    <p:sldLayoutId id="2147483722" r:id="rId6"/>
    <p:sldLayoutId id="2147483723" r:id="rId7"/>
    <p:sldLayoutId id="2147483724" r:id="rId8"/>
    <p:sldLayoutId id="2147483725" r:id="rId9"/>
    <p:sldLayoutId id="2147483726" r:id="rId10"/>
    <p:sldLayoutId id="2147483733"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C4088-9AD2-C742-8854-7E00BB86F354}"/>
              </a:ext>
            </a:extLst>
          </p:cNvPr>
          <p:cNvSpPr>
            <a:spLocks noGrp="1"/>
          </p:cNvSpPr>
          <p:nvPr>
            <p:ph type="ctrTitle"/>
          </p:nvPr>
        </p:nvSpPr>
        <p:spPr>
          <a:xfrm>
            <a:off x="7947377" y="835383"/>
            <a:ext cx="3382832" cy="3499549"/>
          </a:xfrm>
        </p:spPr>
        <p:txBody>
          <a:bodyPr>
            <a:normAutofit/>
          </a:bodyPr>
          <a:lstStyle/>
          <a:p>
            <a:pPr algn="l"/>
            <a:r>
              <a:rPr lang="en-US" sz="4200" dirty="0"/>
              <a:t>B.A.R.D. </a:t>
            </a:r>
            <a:br>
              <a:rPr lang="en-US" sz="4200" dirty="0"/>
            </a:br>
            <a:r>
              <a:rPr lang="en-US" sz="4200" dirty="0"/>
              <a:t>Text and Coordinate Analysis</a:t>
            </a:r>
          </a:p>
        </p:txBody>
      </p:sp>
      <p:sp>
        <p:nvSpPr>
          <p:cNvPr id="3" name="Subtitle 2">
            <a:extLst>
              <a:ext uri="{FF2B5EF4-FFF2-40B4-BE49-F238E27FC236}">
                <a16:creationId xmlns:a16="http://schemas.microsoft.com/office/drawing/2014/main" id="{5D05A76E-4596-384B-88CC-A0BE77A31B0F}"/>
              </a:ext>
            </a:extLst>
          </p:cNvPr>
          <p:cNvSpPr>
            <a:spLocks noGrp="1"/>
          </p:cNvSpPr>
          <p:nvPr>
            <p:ph type="subTitle" idx="1"/>
          </p:nvPr>
        </p:nvSpPr>
        <p:spPr>
          <a:xfrm>
            <a:off x="7947380" y="4470397"/>
            <a:ext cx="3382831" cy="1185333"/>
          </a:xfrm>
        </p:spPr>
        <p:txBody>
          <a:bodyPr>
            <a:normAutofit/>
          </a:bodyPr>
          <a:lstStyle/>
          <a:p>
            <a:pPr algn="l"/>
            <a:r>
              <a:rPr lang="en-US" dirty="0">
                <a:solidFill>
                  <a:srgbClr val="04D3EE"/>
                </a:solidFill>
              </a:rPr>
              <a:t>Coded and Compiled </a:t>
            </a:r>
          </a:p>
          <a:p>
            <a:pPr algn="l"/>
            <a:r>
              <a:rPr lang="en-US" dirty="0">
                <a:solidFill>
                  <a:srgbClr val="04D3EE"/>
                </a:solidFill>
              </a:rPr>
              <a:t>by Andrew </a:t>
            </a:r>
            <a:r>
              <a:rPr lang="en-US" dirty="0" err="1">
                <a:solidFill>
                  <a:srgbClr val="04D3EE"/>
                </a:solidFill>
              </a:rPr>
              <a:t>Iraola</a:t>
            </a:r>
            <a:endParaRPr lang="en-US" dirty="0">
              <a:solidFill>
                <a:srgbClr val="04D3EE"/>
              </a:solidFill>
            </a:endParaRPr>
          </a:p>
        </p:txBody>
      </p:sp>
      <p:pic>
        <p:nvPicPr>
          <p:cNvPr id="4" name="Picture 3">
            <a:extLst>
              <a:ext uri="{FF2B5EF4-FFF2-40B4-BE49-F238E27FC236}">
                <a16:creationId xmlns:a16="http://schemas.microsoft.com/office/drawing/2014/main" id="{EB74033E-DE58-4C57-81D2-45062DADFAD9}"/>
              </a:ext>
            </a:extLst>
          </p:cNvPr>
          <p:cNvPicPr>
            <a:picLocks noChangeAspect="1"/>
          </p:cNvPicPr>
          <p:nvPr/>
        </p:nvPicPr>
        <p:blipFill rotWithShape="1">
          <a:blip r:embed="rId3"/>
          <a:srcRect r="26633" b="-1"/>
          <a:stretch/>
        </p:blipFill>
        <p:spPr>
          <a:xfrm>
            <a:off x="-1" y="10"/>
            <a:ext cx="7537704" cy="6857990"/>
          </a:xfrm>
          <a:prstGeom prst="rect">
            <a:avLst/>
          </a:prstGeom>
        </p:spPr>
      </p:pic>
    </p:spTree>
    <p:extLst>
      <p:ext uri="{BB962C8B-B14F-4D97-AF65-F5344CB8AC3E}">
        <p14:creationId xmlns:p14="http://schemas.microsoft.com/office/powerpoint/2010/main" val="306828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6BC-13C8-884C-B59A-E4836F320814}"/>
              </a:ext>
            </a:extLst>
          </p:cNvPr>
          <p:cNvSpPr>
            <a:spLocks noGrp="1"/>
          </p:cNvSpPr>
          <p:nvPr>
            <p:ph type="title"/>
          </p:nvPr>
        </p:nvSpPr>
        <p:spPr>
          <a:xfrm>
            <a:off x="913795" y="287871"/>
            <a:ext cx="10353762" cy="1257300"/>
          </a:xfrm>
        </p:spPr>
        <p:txBody>
          <a:bodyPr>
            <a:normAutofit/>
          </a:bodyPr>
          <a:lstStyle/>
          <a:p>
            <a:r>
              <a:rPr lang="en-US" sz="3600" dirty="0"/>
              <a:t>Word Cloud of Most Common Words</a:t>
            </a:r>
          </a:p>
        </p:txBody>
      </p:sp>
      <p:pic>
        <p:nvPicPr>
          <p:cNvPr id="5" name="Picture 4" descr="A picture containing fruit&#10;&#10;Description automatically generated">
            <a:extLst>
              <a:ext uri="{FF2B5EF4-FFF2-40B4-BE49-F238E27FC236}">
                <a16:creationId xmlns:a16="http://schemas.microsoft.com/office/drawing/2014/main" id="{839C0F87-1149-8A4B-8B07-E89404F0F7D3}"/>
              </a:ext>
            </a:extLst>
          </p:cNvPr>
          <p:cNvPicPr>
            <a:picLocks noChangeAspect="1"/>
          </p:cNvPicPr>
          <p:nvPr/>
        </p:nvPicPr>
        <p:blipFill rotWithShape="1">
          <a:blip r:embed="rId2"/>
          <a:srcRect l="30571" t="14351" r="26000" b="19985"/>
          <a:stretch/>
        </p:blipFill>
        <p:spPr>
          <a:xfrm>
            <a:off x="3352800" y="1459107"/>
            <a:ext cx="5232400" cy="4882425"/>
          </a:xfrm>
          <a:prstGeom prst="rect">
            <a:avLst/>
          </a:prstGeom>
        </p:spPr>
      </p:pic>
    </p:spTree>
    <p:extLst>
      <p:ext uri="{BB962C8B-B14F-4D97-AF65-F5344CB8AC3E}">
        <p14:creationId xmlns:p14="http://schemas.microsoft.com/office/powerpoint/2010/main" val="381665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D05A-26D3-914C-818A-5587BBB0EA9C}"/>
              </a:ext>
            </a:extLst>
          </p:cNvPr>
          <p:cNvSpPr>
            <a:spLocks noGrp="1"/>
          </p:cNvSpPr>
          <p:nvPr>
            <p:ph type="title"/>
          </p:nvPr>
        </p:nvSpPr>
        <p:spPr/>
        <p:txBody>
          <a:bodyPr/>
          <a:lstStyle/>
          <a:p>
            <a:r>
              <a:rPr lang="en-US" dirty="0"/>
              <a:t>BARD Coordinate Mapping Results</a:t>
            </a:r>
          </a:p>
        </p:txBody>
      </p:sp>
    </p:spTree>
    <p:extLst>
      <p:ext uri="{BB962C8B-B14F-4D97-AF65-F5344CB8AC3E}">
        <p14:creationId xmlns:p14="http://schemas.microsoft.com/office/powerpoint/2010/main" val="380055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light, photo, black, sitting&#10;&#10;Description automatically generated">
            <a:extLst>
              <a:ext uri="{FF2B5EF4-FFF2-40B4-BE49-F238E27FC236}">
                <a16:creationId xmlns:a16="http://schemas.microsoft.com/office/drawing/2014/main" id="{3FCF0AAE-75AD-714B-ADA3-EC0E163E546A}"/>
              </a:ext>
            </a:extLst>
          </p:cNvPr>
          <p:cNvPicPr>
            <a:picLocks noGrp="1" noChangeAspect="1"/>
          </p:cNvPicPr>
          <p:nvPr>
            <p:ph idx="1"/>
          </p:nvPr>
        </p:nvPicPr>
        <p:blipFill>
          <a:blip r:embed="rId2"/>
          <a:stretch>
            <a:fillRect/>
          </a:stretch>
        </p:blipFill>
        <p:spPr>
          <a:xfrm>
            <a:off x="580848" y="0"/>
            <a:ext cx="11094720" cy="6858000"/>
          </a:xfrm>
        </p:spPr>
      </p:pic>
    </p:spTree>
    <p:extLst>
      <p:ext uri="{BB962C8B-B14F-4D97-AF65-F5344CB8AC3E}">
        <p14:creationId xmlns:p14="http://schemas.microsoft.com/office/powerpoint/2010/main" val="415517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 photo, sitting, black&#10;&#10;Description automatically generated">
            <a:extLst>
              <a:ext uri="{FF2B5EF4-FFF2-40B4-BE49-F238E27FC236}">
                <a16:creationId xmlns:a16="http://schemas.microsoft.com/office/drawing/2014/main" id="{F1971213-8498-4F4F-8592-BE5C3EE5A92C}"/>
              </a:ext>
            </a:extLst>
          </p:cNvPr>
          <p:cNvPicPr>
            <a:picLocks noChangeAspect="1"/>
          </p:cNvPicPr>
          <p:nvPr/>
        </p:nvPicPr>
        <p:blipFill>
          <a:blip r:embed="rId2"/>
          <a:stretch>
            <a:fillRect/>
          </a:stretch>
        </p:blipFill>
        <p:spPr>
          <a:xfrm>
            <a:off x="548640" y="0"/>
            <a:ext cx="11094720" cy="6858000"/>
          </a:xfrm>
          <a:prstGeom prst="rect">
            <a:avLst/>
          </a:prstGeom>
        </p:spPr>
      </p:pic>
    </p:spTree>
    <p:extLst>
      <p:ext uri="{BB962C8B-B14F-4D97-AF65-F5344CB8AC3E}">
        <p14:creationId xmlns:p14="http://schemas.microsoft.com/office/powerpoint/2010/main" val="3493858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light, lit, sitting, dark&#10;&#10;Description automatically generated">
            <a:extLst>
              <a:ext uri="{FF2B5EF4-FFF2-40B4-BE49-F238E27FC236}">
                <a16:creationId xmlns:a16="http://schemas.microsoft.com/office/drawing/2014/main" id="{A3E84877-A8D9-2544-87FE-AA94B90DD448}"/>
              </a:ext>
            </a:extLst>
          </p:cNvPr>
          <p:cNvPicPr>
            <a:picLocks noChangeAspect="1"/>
          </p:cNvPicPr>
          <p:nvPr/>
        </p:nvPicPr>
        <p:blipFill>
          <a:blip r:embed="rId2"/>
          <a:stretch>
            <a:fillRect/>
          </a:stretch>
        </p:blipFill>
        <p:spPr>
          <a:xfrm>
            <a:off x="1875366" y="0"/>
            <a:ext cx="8441267" cy="6858000"/>
          </a:xfrm>
          <a:prstGeom prst="rect">
            <a:avLst/>
          </a:prstGeom>
        </p:spPr>
      </p:pic>
    </p:spTree>
    <p:extLst>
      <p:ext uri="{BB962C8B-B14F-4D97-AF65-F5344CB8AC3E}">
        <p14:creationId xmlns:p14="http://schemas.microsoft.com/office/powerpoint/2010/main" val="1409431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 computer, sitting, green&#10;&#10;Description automatically generated">
            <a:extLst>
              <a:ext uri="{FF2B5EF4-FFF2-40B4-BE49-F238E27FC236}">
                <a16:creationId xmlns:a16="http://schemas.microsoft.com/office/drawing/2014/main" id="{3A3CA652-D5AF-F24A-8A37-91FE61987615}"/>
              </a:ext>
            </a:extLst>
          </p:cNvPr>
          <p:cNvPicPr>
            <a:picLocks noChangeAspect="1"/>
          </p:cNvPicPr>
          <p:nvPr/>
        </p:nvPicPr>
        <p:blipFill>
          <a:blip r:embed="rId2"/>
          <a:stretch>
            <a:fillRect/>
          </a:stretch>
        </p:blipFill>
        <p:spPr>
          <a:xfrm>
            <a:off x="548137" y="0"/>
            <a:ext cx="11095726" cy="6858000"/>
          </a:xfrm>
          <a:prstGeom prst="rect">
            <a:avLst/>
          </a:prstGeom>
        </p:spPr>
      </p:pic>
    </p:spTree>
    <p:extLst>
      <p:ext uri="{BB962C8B-B14F-4D97-AF65-F5344CB8AC3E}">
        <p14:creationId xmlns:p14="http://schemas.microsoft.com/office/powerpoint/2010/main" val="2576749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6072BE7-EB4A-E942-8DE5-BD89C7661654}"/>
              </a:ext>
            </a:extLst>
          </p:cNvPr>
          <p:cNvPicPr>
            <a:picLocks noChangeAspect="1"/>
          </p:cNvPicPr>
          <p:nvPr/>
        </p:nvPicPr>
        <p:blipFill>
          <a:blip r:embed="rId2"/>
          <a:stretch>
            <a:fillRect/>
          </a:stretch>
        </p:blipFill>
        <p:spPr>
          <a:xfrm>
            <a:off x="548137" y="0"/>
            <a:ext cx="11095726" cy="6858000"/>
          </a:xfrm>
          <a:prstGeom prst="rect">
            <a:avLst/>
          </a:prstGeom>
        </p:spPr>
      </p:pic>
    </p:spTree>
    <p:extLst>
      <p:ext uri="{BB962C8B-B14F-4D97-AF65-F5344CB8AC3E}">
        <p14:creationId xmlns:p14="http://schemas.microsoft.com/office/powerpoint/2010/main" val="2129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 green, sitting, black&#10;&#10;Description automatically generated">
            <a:extLst>
              <a:ext uri="{FF2B5EF4-FFF2-40B4-BE49-F238E27FC236}">
                <a16:creationId xmlns:a16="http://schemas.microsoft.com/office/drawing/2014/main" id="{03BD70EC-7028-B14B-A597-4C2836D03C8E}"/>
              </a:ext>
            </a:extLst>
          </p:cNvPr>
          <p:cNvPicPr>
            <a:picLocks noChangeAspect="1"/>
          </p:cNvPicPr>
          <p:nvPr/>
        </p:nvPicPr>
        <p:blipFill>
          <a:blip r:embed="rId3"/>
          <a:stretch>
            <a:fillRect/>
          </a:stretch>
        </p:blipFill>
        <p:spPr>
          <a:xfrm>
            <a:off x="548137" y="0"/>
            <a:ext cx="11095726" cy="6858000"/>
          </a:xfrm>
          <a:prstGeom prst="rect">
            <a:avLst/>
          </a:prstGeom>
        </p:spPr>
      </p:pic>
    </p:spTree>
    <p:extLst>
      <p:ext uri="{BB962C8B-B14F-4D97-AF65-F5344CB8AC3E}">
        <p14:creationId xmlns:p14="http://schemas.microsoft.com/office/powerpoint/2010/main" val="321248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photo, sitting, dark&#10;&#10;Description automatically generated">
            <a:extLst>
              <a:ext uri="{FF2B5EF4-FFF2-40B4-BE49-F238E27FC236}">
                <a16:creationId xmlns:a16="http://schemas.microsoft.com/office/drawing/2014/main" id="{36316858-B94D-FA4F-8E2E-A4C505CCA474}"/>
              </a:ext>
            </a:extLst>
          </p:cNvPr>
          <p:cNvPicPr>
            <a:picLocks noChangeAspect="1"/>
          </p:cNvPicPr>
          <p:nvPr/>
        </p:nvPicPr>
        <p:blipFill>
          <a:blip r:embed="rId2"/>
          <a:stretch>
            <a:fillRect/>
          </a:stretch>
        </p:blipFill>
        <p:spPr>
          <a:xfrm>
            <a:off x="548640" y="0"/>
            <a:ext cx="11094720" cy="6858000"/>
          </a:xfrm>
          <a:prstGeom prst="rect">
            <a:avLst/>
          </a:prstGeom>
        </p:spPr>
      </p:pic>
    </p:spTree>
    <p:extLst>
      <p:ext uri="{BB962C8B-B14F-4D97-AF65-F5344CB8AC3E}">
        <p14:creationId xmlns:p14="http://schemas.microsoft.com/office/powerpoint/2010/main" val="13253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sitting, dark, green&#10;&#10;Description automatically generated">
            <a:extLst>
              <a:ext uri="{FF2B5EF4-FFF2-40B4-BE49-F238E27FC236}">
                <a16:creationId xmlns:a16="http://schemas.microsoft.com/office/drawing/2014/main" id="{922C02B7-AD72-EF48-89E4-0B110FAD2F5C}"/>
              </a:ext>
            </a:extLst>
          </p:cNvPr>
          <p:cNvPicPr>
            <a:picLocks noChangeAspect="1"/>
          </p:cNvPicPr>
          <p:nvPr/>
        </p:nvPicPr>
        <p:blipFill>
          <a:blip r:embed="rId2"/>
          <a:stretch>
            <a:fillRect/>
          </a:stretch>
        </p:blipFill>
        <p:spPr>
          <a:xfrm>
            <a:off x="548640" y="0"/>
            <a:ext cx="11094720" cy="6858000"/>
          </a:xfrm>
          <a:prstGeom prst="rect">
            <a:avLst/>
          </a:prstGeom>
        </p:spPr>
      </p:pic>
    </p:spTree>
    <p:extLst>
      <p:ext uri="{BB962C8B-B14F-4D97-AF65-F5344CB8AC3E}">
        <p14:creationId xmlns:p14="http://schemas.microsoft.com/office/powerpoint/2010/main" val="327942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D05A-26D3-914C-818A-5587BBB0EA9C}"/>
              </a:ext>
            </a:extLst>
          </p:cNvPr>
          <p:cNvSpPr>
            <a:spLocks noGrp="1"/>
          </p:cNvSpPr>
          <p:nvPr>
            <p:ph type="title"/>
          </p:nvPr>
        </p:nvSpPr>
        <p:spPr/>
        <p:txBody>
          <a:bodyPr/>
          <a:lstStyle/>
          <a:p>
            <a:r>
              <a:rPr lang="en-US" dirty="0"/>
              <a:t>BARD Text Analysis Results</a:t>
            </a:r>
          </a:p>
        </p:txBody>
      </p:sp>
    </p:spTree>
    <p:extLst>
      <p:ext uri="{BB962C8B-B14F-4D97-AF65-F5344CB8AC3E}">
        <p14:creationId xmlns:p14="http://schemas.microsoft.com/office/powerpoint/2010/main" val="188814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sitting, green, black&#10;&#10;Description automatically generated">
            <a:extLst>
              <a:ext uri="{FF2B5EF4-FFF2-40B4-BE49-F238E27FC236}">
                <a16:creationId xmlns:a16="http://schemas.microsoft.com/office/drawing/2014/main" id="{40184599-14ED-134E-81BC-E36368C69962}"/>
              </a:ext>
            </a:extLst>
          </p:cNvPr>
          <p:cNvPicPr>
            <a:picLocks noChangeAspect="1"/>
          </p:cNvPicPr>
          <p:nvPr/>
        </p:nvPicPr>
        <p:blipFill>
          <a:blip r:embed="rId2"/>
          <a:stretch>
            <a:fillRect/>
          </a:stretch>
        </p:blipFill>
        <p:spPr>
          <a:xfrm>
            <a:off x="548640" y="0"/>
            <a:ext cx="11094720" cy="6858000"/>
          </a:xfrm>
          <a:prstGeom prst="rect">
            <a:avLst/>
          </a:prstGeom>
        </p:spPr>
      </p:pic>
    </p:spTree>
    <p:extLst>
      <p:ext uri="{BB962C8B-B14F-4D97-AF65-F5344CB8AC3E}">
        <p14:creationId xmlns:p14="http://schemas.microsoft.com/office/powerpoint/2010/main" val="85306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sitting, green, dark&#10;&#10;Description automatically generated">
            <a:extLst>
              <a:ext uri="{FF2B5EF4-FFF2-40B4-BE49-F238E27FC236}">
                <a16:creationId xmlns:a16="http://schemas.microsoft.com/office/drawing/2014/main" id="{05E7E705-9A2A-0442-A9DA-265623C8A221}"/>
              </a:ext>
            </a:extLst>
          </p:cNvPr>
          <p:cNvPicPr>
            <a:picLocks noChangeAspect="1"/>
          </p:cNvPicPr>
          <p:nvPr/>
        </p:nvPicPr>
        <p:blipFill>
          <a:blip r:embed="rId3"/>
          <a:stretch>
            <a:fillRect/>
          </a:stretch>
        </p:blipFill>
        <p:spPr>
          <a:xfrm>
            <a:off x="548640" y="0"/>
            <a:ext cx="11094720" cy="6858000"/>
          </a:xfrm>
          <a:prstGeom prst="rect">
            <a:avLst/>
          </a:prstGeom>
        </p:spPr>
      </p:pic>
    </p:spTree>
    <p:extLst>
      <p:ext uri="{BB962C8B-B14F-4D97-AF65-F5344CB8AC3E}">
        <p14:creationId xmlns:p14="http://schemas.microsoft.com/office/powerpoint/2010/main" val="1529434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een, sitting, black, light&#10;&#10;Description automatically generated">
            <a:extLst>
              <a:ext uri="{FF2B5EF4-FFF2-40B4-BE49-F238E27FC236}">
                <a16:creationId xmlns:a16="http://schemas.microsoft.com/office/drawing/2014/main" id="{A192886E-4A5E-6749-AB7A-B9BF3AFC25FC}"/>
              </a:ext>
            </a:extLst>
          </p:cNvPr>
          <p:cNvPicPr>
            <a:picLocks noChangeAspect="1"/>
          </p:cNvPicPr>
          <p:nvPr/>
        </p:nvPicPr>
        <p:blipFill>
          <a:blip r:embed="rId3"/>
          <a:stretch>
            <a:fillRect/>
          </a:stretch>
        </p:blipFill>
        <p:spPr>
          <a:xfrm>
            <a:off x="548640" y="0"/>
            <a:ext cx="11094720" cy="6858000"/>
          </a:xfrm>
          <a:prstGeom prst="rect">
            <a:avLst/>
          </a:prstGeom>
        </p:spPr>
      </p:pic>
    </p:spTree>
    <p:extLst>
      <p:ext uri="{BB962C8B-B14F-4D97-AF65-F5344CB8AC3E}">
        <p14:creationId xmlns:p14="http://schemas.microsoft.com/office/powerpoint/2010/main" val="4222030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136C1-7595-6E44-8085-D4163DE6B5EE}"/>
              </a:ext>
            </a:extLst>
          </p:cNvPr>
          <p:cNvPicPr>
            <a:picLocks noChangeAspect="1"/>
          </p:cNvPicPr>
          <p:nvPr/>
        </p:nvPicPr>
        <p:blipFill>
          <a:blip r:embed="rId2"/>
          <a:stretch>
            <a:fillRect/>
          </a:stretch>
        </p:blipFill>
        <p:spPr>
          <a:xfrm>
            <a:off x="548137" y="0"/>
            <a:ext cx="11095726" cy="6858000"/>
          </a:xfrm>
          <a:prstGeom prst="rect">
            <a:avLst/>
          </a:prstGeom>
        </p:spPr>
      </p:pic>
    </p:spTree>
    <p:extLst>
      <p:ext uri="{BB962C8B-B14F-4D97-AF65-F5344CB8AC3E}">
        <p14:creationId xmlns:p14="http://schemas.microsoft.com/office/powerpoint/2010/main" val="616881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AB88E1-F0D1-EB4B-9367-E916CC841E4F}"/>
              </a:ext>
            </a:extLst>
          </p:cNvPr>
          <p:cNvPicPr>
            <a:picLocks noChangeAspect="1"/>
          </p:cNvPicPr>
          <p:nvPr/>
        </p:nvPicPr>
        <p:blipFill>
          <a:blip r:embed="rId2"/>
          <a:stretch>
            <a:fillRect/>
          </a:stretch>
        </p:blipFill>
        <p:spPr>
          <a:xfrm>
            <a:off x="548137" y="0"/>
            <a:ext cx="11095726" cy="6858000"/>
          </a:xfrm>
          <a:prstGeom prst="rect">
            <a:avLst/>
          </a:prstGeom>
        </p:spPr>
      </p:pic>
    </p:spTree>
    <p:extLst>
      <p:ext uri="{BB962C8B-B14F-4D97-AF65-F5344CB8AC3E}">
        <p14:creationId xmlns:p14="http://schemas.microsoft.com/office/powerpoint/2010/main" val="55654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8F24C4-34F8-954E-A13F-B7D61D9ED469}"/>
              </a:ext>
            </a:extLst>
          </p:cNvPr>
          <p:cNvPicPr>
            <a:picLocks noChangeAspect="1"/>
          </p:cNvPicPr>
          <p:nvPr/>
        </p:nvPicPr>
        <p:blipFill>
          <a:blip r:embed="rId2"/>
          <a:stretch>
            <a:fillRect/>
          </a:stretch>
        </p:blipFill>
        <p:spPr>
          <a:xfrm>
            <a:off x="548137" y="0"/>
            <a:ext cx="11095726" cy="6858000"/>
          </a:xfrm>
          <a:prstGeom prst="rect">
            <a:avLst/>
          </a:prstGeom>
        </p:spPr>
      </p:pic>
    </p:spTree>
    <p:extLst>
      <p:ext uri="{BB962C8B-B14F-4D97-AF65-F5344CB8AC3E}">
        <p14:creationId xmlns:p14="http://schemas.microsoft.com/office/powerpoint/2010/main" val="250020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291D-814E-BB40-89CE-6B2DB2CCB5B4}"/>
              </a:ext>
            </a:extLst>
          </p:cNvPr>
          <p:cNvSpPr>
            <a:spLocks noGrp="1"/>
          </p:cNvSpPr>
          <p:nvPr>
            <p:ph type="title"/>
          </p:nvPr>
        </p:nvSpPr>
        <p:spPr>
          <a:xfrm>
            <a:off x="919119" y="2171700"/>
            <a:ext cx="10353762" cy="2705100"/>
          </a:xfrm>
        </p:spPr>
        <p:txBody>
          <a:bodyPr>
            <a:normAutofit/>
          </a:bodyPr>
          <a:lstStyle/>
          <a:p>
            <a:r>
              <a:rPr lang="en-US" dirty="0"/>
              <a:t>Questions? </a:t>
            </a:r>
            <a:br>
              <a:rPr lang="en-US" dirty="0"/>
            </a:br>
            <a:r>
              <a:rPr lang="en-US" dirty="0"/>
              <a:t>Comments? </a:t>
            </a:r>
            <a:br>
              <a:rPr lang="en-US" dirty="0"/>
            </a:br>
            <a:r>
              <a:rPr lang="en-US" dirty="0"/>
              <a:t>Concerns?</a:t>
            </a:r>
          </a:p>
        </p:txBody>
      </p:sp>
    </p:spTree>
    <p:extLst>
      <p:ext uri="{BB962C8B-B14F-4D97-AF65-F5344CB8AC3E}">
        <p14:creationId xmlns:p14="http://schemas.microsoft.com/office/powerpoint/2010/main" val="53179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8" name="Picture 17" descr="A picture containing text, map&#10;&#10;Description automatically generated">
            <a:extLst>
              <a:ext uri="{FF2B5EF4-FFF2-40B4-BE49-F238E27FC236}">
                <a16:creationId xmlns:a16="http://schemas.microsoft.com/office/drawing/2014/main" id="{866218B8-9D2A-3245-ACBE-C559712F3BF0}"/>
              </a:ext>
            </a:extLst>
          </p:cNvPr>
          <p:cNvPicPr>
            <a:picLocks noChangeAspect="1"/>
          </p:cNvPicPr>
          <p:nvPr/>
        </p:nvPicPr>
        <p:blipFill rotWithShape="1">
          <a:blip r:embed="rId3"/>
          <a:srcRect l="1439" t="2221" r="879" b="2627"/>
          <a:stretch/>
        </p:blipFill>
        <p:spPr>
          <a:xfrm>
            <a:off x="706581" y="152400"/>
            <a:ext cx="10778837" cy="6525491"/>
          </a:xfrm>
          <a:prstGeom prst="rect">
            <a:avLst/>
          </a:prstGeom>
        </p:spPr>
      </p:pic>
    </p:spTree>
    <p:extLst>
      <p:ext uri="{BB962C8B-B14F-4D97-AF65-F5344CB8AC3E}">
        <p14:creationId xmlns:p14="http://schemas.microsoft.com/office/powerpoint/2010/main" val="96832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ap&#10;&#10;Description automatically generated">
            <a:extLst>
              <a:ext uri="{FF2B5EF4-FFF2-40B4-BE49-F238E27FC236}">
                <a16:creationId xmlns:a16="http://schemas.microsoft.com/office/drawing/2014/main" id="{709DE3B6-6D1A-9547-BCD7-BE2347302DED}"/>
              </a:ext>
            </a:extLst>
          </p:cNvPr>
          <p:cNvPicPr>
            <a:picLocks noChangeAspect="1"/>
          </p:cNvPicPr>
          <p:nvPr/>
        </p:nvPicPr>
        <p:blipFill>
          <a:blip r:embed="rId2"/>
          <a:stretch>
            <a:fillRect/>
          </a:stretch>
        </p:blipFill>
        <p:spPr>
          <a:xfrm>
            <a:off x="548640" y="0"/>
            <a:ext cx="11094720" cy="6858000"/>
          </a:xfrm>
          <a:prstGeom prst="rect">
            <a:avLst/>
          </a:prstGeom>
        </p:spPr>
      </p:pic>
    </p:spTree>
    <p:extLst>
      <p:ext uri="{BB962C8B-B14F-4D97-AF65-F5344CB8AC3E}">
        <p14:creationId xmlns:p14="http://schemas.microsoft.com/office/powerpoint/2010/main" val="279061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2CAA06-19AF-794F-8E4F-8E1C283CA19F}"/>
              </a:ext>
            </a:extLst>
          </p:cNvPr>
          <p:cNvSpPr txBox="1"/>
          <p:nvPr/>
        </p:nvSpPr>
        <p:spPr>
          <a:xfrm>
            <a:off x="861791" y="835383"/>
            <a:ext cx="3382832" cy="3499549"/>
          </a:xfrm>
          <a:prstGeom prst="rect">
            <a:avLst/>
          </a:prstGeom>
        </p:spPr>
        <p:txBody>
          <a:bodyPr vert="horz" lIns="91440" tIns="45720" rIns="91440" bIns="45720" rtlCol="0" anchor="b">
            <a:normAutofit/>
          </a:bodyPr>
          <a:lstStyle/>
          <a:p>
            <a:pPr defTabSz="457200">
              <a:spcBef>
                <a:spcPct val="0"/>
              </a:spcBef>
              <a:spcAft>
                <a:spcPts val="600"/>
              </a:spcAft>
            </a:pPr>
            <a:r>
              <a:rPr lang="en-US" sz="4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Correlates With the Word, “overturned”</a:t>
            </a:r>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D5EB067C-1E72-0543-803F-3F9D2DDE8805}"/>
              </a:ext>
            </a:extLst>
          </p:cNvPr>
          <p:cNvPicPr>
            <a:picLocks noChangeAspect="1"/>
          </p:cNvPicPr>
          <p:nvPr/>
        </p:nvPicPr>
        <p:blipFill>
          <a:blip r:embed="rId4"/>
          <a:stretch>
            <a:fillRect/>
          </a:stretch>
        </p:blipFill>
        <p:spPr>
          <a:xfrm>
            <a:off x="4655671" y="1177112"/>
            <a:ext cx="7550184" cy="4502955"/>
          </a:xfrm>
          <a:prstGeom prst="rect">
            <a:avLst/>
          </a:prstGeom>
        </p:spPr>
      </p:pic>
    </p:spTree>
    <p:extLst>
      <p:ext uri="{BB962C8B-B14F-4D97-AF65-F5344CB8AC3E}">
        <p14:creationId xmlns:p14="http://schemas.microsoft.com/office/powerpoint/2010/main" val="376383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73CF-6535-6B4D-9E97-68B05D42660E}"/>
              </a:ext>
            </a:extLst>
          </p:cNvPr>
          <p:cNvSpPr>
            <a:spLocks noGrp="1"/>
          </p:cNvSpPr>
          <p:nvPr>
            <p:ph type="title"/>
          </p:nvPr>
        </p:nvSpPr>
        <p:spPr/>
        <p:txBody>
          <a:bodyPr/>
          <a:lstStyle/>
          <a:p>
            <a:r>
              <a:rPr lang="en-US" dirty="0"/>
              <a:t>Example #1 </a:t>
            </a:r>
          </a:p>
        </p:txBody>
      </p:sp>
      <p:sp>
        <p:nvSpPr>
          <p:cNvPr id="3" name="Content Placeholder 2">
            <a:extLst>
              <a:ext uri="{FF2B5EF4-FFF2-40B4-BE49-F238E27FC236}">
                <a16:creationId xmlns:a16="http://schemas.microsoft.com/office/drawing/2014/main" id="{4CFC73CD-8FD5-F14B-9916-F770F1DBA1F7}"/>
              </a:ext>
            </a:extLst>
          </p:cNvPr>
          <p:cNvSpPr>
            <a:spLocks noGrp="1"/>
          </p:cNvSpPr>
          <p:nvPr>
            <p:ph idx="1"/>
          </p:nvPr>
        </p:nvSpPr>
        <p:spPr>
          <a:xfrm>
            <a:off x="913795" y="1731818"/>
            <a:ext cx="10353762" cy="4516582"/>
          </a:xfrm>
        </p:spPr>
        <p:txBody>
          <a:bodyPr>
            <a:normAutofit fontScale="92500" lnSpcReduction="10000"/>
          </a:bodyPr>
          <a:lstStyle/>
          <a:p>
            <a:pPr marL="36900" indent="0">
              <a:buNone/>
            </a:pPr>
            <a:r>
              <a:rPr lang="en-US" sz="2400" dirty="0"/>
              <a:t>“…After speaking to the owner of Jet </a:t>
            </a:r>
            <a:r>
              <a:rPr lang="en-US" sz="2400" dirty="0" err="1"/>
              <a:t>Funn</a:t>
            </a:r>
            <a:r>
              <a:rPr lang="en-US" sz="2400" dirty="0"/>
              <a:t> I determined one of his personal watercraft had been in the accident.  The watercraft in question was </a:t>
            </a:r>
            <a:r>
              <a:rPr lang="en-US" sz="2400" b="1" u="sng" dirty="0">
                <a:solidFill>
                  <a:srgbClr val="FF0000"/>
                </a:solidFill>
              </a:rPr>
              <a:t>rented</a:t>
            </a:r>
            <a:r>
              <a:rPr lang="en-US" sz="2400" dirty="0"/>
              <a:t> out to someone other than the operator. The owner informed me the watercraft had been returned by another individual who quickly left to go with the girls to the hospital. The watercraft had scrapes and grooves extending from bow to stern on the front port side with purple paint transfer.  The fiberglass on the port side foot guard was crushed in an area  in wide. Witnesses who were at Lake Front Park said a little after 8:00PM they saw the two girls on a blue jet ski, (vessel #) traveling east, making a turn in front of a purple jet ski,  being operated by a middle-aged male traveling south (vessel #1).  As vessel #1 crossed in front of vessel #2, vessel #1 hit a wave and struck vessel #2.  The impact </a:t>
            </a:r>
            <a:r>
              <a:rPr lang="en-US" sz="2400" b="1" u="sng" dirty="0">
                <a:solidFill>
                  <a:srgbClr val="FF0000"/>
                </a:solidFill>
              </a:rPr>
              <a:t>overturned</a:t>
            </a:r>
            <a:r>
              <a:rPr lang="en-US" sz="2400" dirty="0"/>
              <a:t> vessel #1 and both girls were thrown into the water. From this point no one knows what happened to vessel #. Witnesses said the accident happened about  meters from the shoreline." </a:t>
            </a:r>
          </a:p>
          <a:p>
            <a:endParaRPr lang="en-US" dirty="0"/>
          </a:p>
        </p:txBody>
      </p:sp>
    </p:spTree>
    <p:extLst>
      <p:ext uri="{BB962C8B-B14F-4D97-AF65-F5344CB8AC3E}">
        <p14:creationId xmlns:p14="http://schemas.microsoft.com/office/powerpoint/2010/main" val="46698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AAADF1-98A8-D443-A82E-C27D38388AE3}"/>
              </a:ext>
            </a:extLst>
          </p:cNvPr>
          <p:cNvSpPr txBox="1"/>
          <p:nvPr/>
        </p:nvSpPr>
        <p:spPr>
          <a:xfrm>
            <a:off x="861791" y="835383"/>
            <a:ext cx="3382832" cy="3499549"/>
          </a:xfrm>
          <a:prstGeom prst="rect">
            <a:avLst/>
          </a:prstGeom>
        </p:spPr>
        <p:txBody>
          <a:bodyPr vert="horz" lIns="91440" tIns="45720" rIns="91440" bIns="45720" rtlCol="0" anchor="b">
            <a:normAutofit/>
          </a:bodyPr>
          <a:lstStyle/>
          <a:p>
            <a:pPr defTabSz="457200">
              <a:spcBef>
                <a:spcPct val="0"/>
              </a:spcBef>
              <a:spcAft>
                <a:spcPts val="600"/>
              </a:spcAft>
            </a:pPr>
            <a:r>
              <a:rPr lang="en-US" sz="4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Correlates With the Word, “aground”</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2024AB75-2A00-7140-9C9C-C96597EE5A9A}"/>
              </a:ext>
            </a:extLst>
          </p:cNvPr>
          <p:cNvPicPr>
            <a:picLocks noChangeAspect="1"/>
          </p:cNvPicPr>
          <p:nvPr/>
        </p:nvPicPr>
        <p:blipFill>
          <a:blip r:embed="rId4"/>
          <a:stretch>
            <a:fillRect/>
          </a:stretch>
        </p:blipFill>
        <p:spPr>
          <a:xfrm>
            <a:off x="4655671" y="1134534"/>
            <a:ext cx="7591591" cy="4521794"/>
          </a:xfrm>
          <a:prstGeom prst="rect">
            <a:avLst/>
          </a:prstGeom>
        </p:spPr>
      </p:pic>
    </p:spTree>
    <p:extLst>
      <p:ext uri="{BB962C8B-B14F-4D97-AF65-F5344CB8AC3E}">
        <p14:creationId xmlns:p14="http://schemas.microsoft.com/office/powerpoint/2010/main" val="311471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3593-7346-E940-92E2-F9B4AE2DEB9D}"/>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9D77860B-BA03-BD4C-ADB8-3A2CCE30613E}"/>
              </a:ext>
            </a:extLst>
          </p:cNvPr>
          <p:cNvSpPr>
            <a:spLocks noGrp="1"/>
          </p:cNvSpPr>
          <p:nvPr>
            <p:ph idx="1"/>
          </p:nvPr>
        </p:nvSpPr>
        <p:spPr/>
        <p:txBody>
          <a:bodyPr>
            <a:normAutofit lnSpcReduction="10000"/>
          </a:bodyPr>
          <a:lstStyle/>
          <a:p>
            <a:pPr marL="36900" indent="0">
              <a:buNone/>
            </a:pPr>
            <a:r>
              <a:rPr lang="en-US" sz="2800" dirty="0"/>
              <a:t>“Operator was operating vessel while cruising on plane at night. As operator was operating vessel, passenger was in the bow as the lookout as they were navigating downstream. Operator failed to notice how closely they were to the shoreline and vessel ran </a:t>
            </a:r>
            <a:r>
              <a:rPr lang="en-US" sz="2800" b="1" u="sng" dirty="0">
                <a:solidFill>
                  <a:srgbClr val="FF0000"/>
                </a:solidFill>
              </a:rPr>
              <a:t>aground</a:t>
            </a:r>
            <a:r>
              <a:rPr lang="en-US" sz="2800" dirty="0"/>
              <a:t> causing passenger to be </a:t>
            </a:r>
            <a:r>
              <a:rPr lang="en-US" sz="2800" b="1" u="sng" dirty="0">
                <a:solidFill>
                  <a:srgbClr val="FF0000"/>
                </a:solidFill>
              </a:rPr>
              <a:t>ejected</a:t>
            </a:r>
            <a:r>
              <a:rPr lang="en-US" sz="2800" dirty="0"/>
              <a:t> overboard. Operator remained on-board vessel and sustained injuries. Passenger sustained serious injuries. Vessel sustained minor damage. Operator was arrested for boating under the influence of alcohol.”</a:t>
            </a:r>
          </a:p>
        </p:txBody>
      </p:sp>
    </p:spTree>
    <p:extLst>
      <p:ext uri="{BB962C8B-B14F-4D97-AF65-F5344CB8AC3E}">
        <p14:creationId xmlns:p14="http://schemas.microsoft.com/office/powerpoint/2010/main" val="365529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4BF3C40-2591-524B-92B4-F7CCB74F14CE}"/>
              </a:ext>
            </a:extLst>
          </p:cNvPr>
          <p:cNvPicPr>
            <a:picLocks noChangeAspect="1"/>
          </p:cNvPicPr>
          <p:nvPr/>
        </p:nvPicPr>
        <p:blipFill rotWithShape="1">
          <a:blip r:embed="rId2"/>
          <a:srcRect l="3054"/>
          <a:stretch/>
        </p:blipFill>
        <p:spPr>
          <a:xfrm>
            <a:off x="717207" y="0"/>
            <a:ext cx="10757585" cy="6858000"/>
          </a:xfrm>
          <a:prstGeom prst="rect">
            <a:avLst/>
          </a:prstGeom>
        </p:spPr>
      </p:pic>
    </p:spTree>
    <p:extLst>
      <p:ext uri="{BB962C8B-B14F-4D97-AF65-F5344CB8AC3E}">
        <p14:creationId xmlns:p14="http://schemas.microsoft.com/office/powerpoint/2010/main" val="9478778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_2SEEDS">
      <a:dk1>
        <a:srgbClr val="000000"/>
      </a:dk1>
      <a:lt1>
        <a:srgbClr val="FFFFFF"/>
      </a:lt1>
      <a:dk2>
        <a:srgbClr val="242C41"/>
      </a:dk2>
      <a:lt2>
        <a:srgbClr val="E2E6E8"/>
      </a:lt2>
      <a:accent1>
        <a:srgbClr val="C34D54"/>
      </a:accent1>
      <a:accent2>
        <a:srgbClr val="B1653B"/>
      </a:accent2>
      <a:accent3>
        <a:srgbClr val="BBA149"/>
      </a:accent3>
      <a:accent4>
        <a:srgbClr val="3BB1A3"/>
      </a:accent4>
      <a:accent5>
        <a:srgbClr val="4DA1C3"/>
      </a:accent5>
      <a:accent6>
        <a:srgbClr val="3B5DB1"/>
      </a:accent6>
      <a:hlink>
        <a:srgbClr val="3C8AB5"/>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502</Words>
  <Application>Microsoft Macintosh PowerPoint</Application>
  <PresentationFormat>Widescreen</PresentationFormat>
  <Paragraphs>28</Paragraphs>
  <Slides>26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Bodoni MT</vt:lpstr>
      <vt:lpstr>Calibri</vt:lpstr>
      <vt:lpstr>Goudy Old Style</vt:lpstr>
      <vt:lpstr>Wingdings 2</vt:lpstr>
      <vt:lpstr>SlateVTI</vt:lpstr>
      <vt:lpstr>B.A.R.D.  Text and Coordinate Analysis</vt:lpstr>
      <vt:lpstr>BARD Text Analysis Results</vt:lpstr>
      <vt:lpstr>PowerPoint Presentation</vt:lpstr>
      <vt:lpstr>PowerPoint Presentation</vt:lpstr>
      <vt:lpstr>PowerPoint Presentation</vt:lpstr>
      <vt:lpstr>Example #1 </vt:lpstr>
      <vt:lpstr>PowerPoint Presentation</vt:lpstr>
      <vt:lpstr>Example #2</vt:lpstr>
      <vt:lpstr>PowerPoint Presentation</vt:lpstr>
      <vt:lpstr>Word Cloud of Most Common Words</vt:lpstr>
      <vt:lpstr>BARD Coordinate Mapping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Comments?  Concerns?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B.A.R.D.  Text and Coordinate Analysis</dc:title>
  <dc:creator>Michelle Mackovjak</dc:creator>
  <cp:lastModifiedBy>Michelle Mackovjak</cp:lastModifiedBy>
  <cp:revision>4</cp:revision>
  <dcterms:created xsi:type="dcterms:W3CDTF">2020-01-15T18:02:48Z</dcterms:created>
  <dcterms:modified xsi:type="dcterms:W3CDTF">2020-01-15T18:22:05Z</dcterms:modified>
</cp:coreProperties>
</file>